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476" r:id="rId2"/>
    <p:sldId id="366" r:id="rId3"/>
    <p:sldId id="434" r:id="rId4"/>
    <p:sldId id="417" r:id="rId5"/>
    <p:sldId id="477" r:id="rId6"/>
    <p:sldId id="479" r:id="rId7"/>
    <p:sldId id="480" r:id="rId8"/>
    <p:sldId id="475" r:id="rId9"/>
    <p:sldId id="481" r:id="rId10"/>
    <p:sldId id="483" r:id="rId11"/>
    <p:sldId id="482" r:id="rId12"/>
    <p:sldId id="484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078" userDrawn="1">
          <p15:clr>
            <a:srgbClr val="A4A3A4"/>
          </p15:clr>
        </p15:guide>
        <p15:guide id="14" pos="7678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20" pos="1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1"/>
    <p:restoredTop sz="94704"/>
  </p:normalViewPr>
  <p:slideViewPr>
    <p:cSldViewPr snapToGrid="0" snapToObjects="1" showGuides="1">
      <p:cViewPr varScale="1">
        <p:scale>
          <a:sx n="58" d="100"/>
          <a:sy n="58" d="100"/>
        </p:scale>
        <p:origin x="294" y="114"/>
      </p:cViewPr>
      <p:guideLst>
        <p:guide pos="1078"/>
        <p:guide pos="7678"/>
        <p:guide orient="horz" pos="4320"/>
        <p:guide pos="14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8E84-9A82-0A48-9674-97BBF929A37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43B19-1EAB-0949-B41C-5DE00BAE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43B19-1EAB-0949-B41C-5DE00BAE6E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414880" y="1"/>
            <a:ext cx="7962769" cy="43947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414880" y="4660624"/>
            <a:ext cx="7962769" cy="43947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14880" y="9321251"/>
            <a:ext cx="7962769" cy="43947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414880" y="1"/>
            <a:ext cx="7962769" cy="107822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04696" y="1"/>
            <a:ext cx="7962769" cy="107822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5492" y="1"/>
            <a:ext cx="7962769" cy="107822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629504" y="9144000"/>
            <a:ext cx="6748144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629505" y="1"/>
            <a:ext cx="6748144" cy="4571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881360" y="4572000"/>
            <a:ext cx="6748144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654337" y="1858764"/>
            <a:ext cx="6931025" cy="50370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23312" y="6909499"/>
            <a:ext cx="6931025" cy="50370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792287" y="1849636"/>
            <a:ext cx="6931025" cy="50370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414880" y="1"/>
            <a:ext cx="7962770" cy="43947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414880" y="4660624"/>
            <a:ext cx="7962770" cy="43947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414880" y="9321249"/>
            <a:ext cx="7962770" cy="439475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491" y="0"/>
            <a:ext cx="8212947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491" y="0"/>
            <a:ext cx="11958005" cy="125168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2425136" y="0"/>
            <a:ext cx="11958005" cy="125168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627978" y="2612695"/>
            <a:ext cx="4763917" cy="8444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764672" y="2612695"/>
            <a:ext cx="4763917" cy="8444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1366" y="2612695"/>
            <a:ext cx="4763917" cy="8444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-1961940" y="2612695"/>
            <a:ext cx="4763917" cy="8444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491284" y="2612695"/>
            <a:ext cx="4763917" cy="8444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035636" y="3211505"/>
            <a:ext cx="4326495" cy="76687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6618307" y="3211505"/>
            <a:ext cx="4326495" cy="76687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376326" y="3211505"/>
            <a:ext cx="4326495" cy="76687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229367" y="4664035"/>
            <a:ext cx="6568903" cy="1164347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83106" y="-3854196"/>
            <a:ext cx="12198096" cy="121980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12487" y="7365664"/>
            <a:ext cx="4926462" cy="87322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84582" y="7365664"/>
            <a:ext cx="4926462" cy="87322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708358" y="6618442"/>
            <a:ext cx="6872343" cy="121813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3676303" y="5460113"/>
            <a:ext cx="7749982" cy="48746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878534" y="5460113"/>
            <a:ext cx="7749982" cy="48746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248598" y="6747713"/>
            <a:ext cx="3158294" cy="40226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330952" y="6747713"/>
            <a:ext cx="3158294" cy="402261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2443260" y="3159156"/>
            <a:ext cx="10698480" cy="143103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8207456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985520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642656" y="6766560"/>
            <a:ext cx="9902414" cy="46787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1698953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8882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164703" y="1787"/>
            <a:ext cx="8212947" cy="13712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787"/>
            <a:ext cx="24377650" cy="685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4455163"/>
            <a:ext cx="24377650" cy="697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204695" y="4725362"/>
            <a:ext cx="7957278" cy="4335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09388" y="4725362"/>
            <a:ext cx="7957278" cy="4335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4725362"/>
            <a:ext cx="7957278" cy="4335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3013900" y="4351020"/>
            <a:ext cx="4572000" cy="45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9864725" y="4351020"/>
            <a:ext cx="4572000" cy="45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16715550" y="4351020"/>
            <a:ext cx="4572000" cy="45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199120" y="1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20371" y="1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6662057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99120" y="6662057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420371" y="6662057"/>
            <a:ext cx="7957279" cy="43350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9920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17FD-C466-754D-B872-8657C1123BA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3A0D-3298-C640-82E0-3904A62B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67" r:id="rId7"/>
    <p:sldLayoutId id="2147483662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71" r:id="rId30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0" i="0" kern="1200">
          <a:solidFill>
            <a:schemeClr val="tx1"/>
          </a:solidFill>
          <a:latin typeface="Open Sans Light" charset="0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12" name="Subtitle 2"/>
          <p:cNvSpPr txBox="1">
            <a:spLocks/>
          </p:cNvSpPr>
          <p:nvPr/>
        </p:nvSpPr>
        <p:spPr>
          <a:xfrm>
            <a:off x="552450" y="571501"/>
            <a:ext cx="10287000" cy="3393127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598" b="1" dirty="0" smtClean="0">
                <a:solidFill>
                  <a:schemeClr val="tx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IMPORTING SUBMISSIONS</a:t>
            </a:r>
            <a:endParaRPr lang="en-US" sz="9598" b="1" dirty="0">
              <a:solidFill>
                <a:schemeClr val="tx1">
                  <a:lumMod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529" y="11822911"/>
            <a:ext cx="4905471" cy="15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New Macbook Sil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" y="0"/>
            <a:ext cx="23424244" cy="13716000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23" t="6442" r="20788" b="5756"/>
          <a:stretch/>
        </p:blipFill>
        <p:spPr>
          <a:xfrm>
            <a:off x="3140869" y="1122363"/>
            <a:ext cx="17871281" cy="11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491" y="0"/>
            <a:ext cx="7962770" cy="1078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9" name="Rectangle 8"/>
          <p:cNvSpPr/>
          <p:nvPr/>
        </p:nvSpPr>
        <p:spPr>
          <a:xfrm>
            <a:off x="8204695" y="0"/>
            <a:ext cx="7962770" cy="1078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0" name="Rectangle 9"/>
          <p:cNvSpPr/>
          <p:nvPr/>
        </p:nvSpPr>
        <p:spPr>
          <a:xfrm>
            <a:off x="16414880" y="0"/>
            <a:ext cx="7962770" cy="1078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1" name="Rectangle 10"/>
          <p:cNvSpPr/>
          <p:nvPr/>
        </p:nvSpPr>
        <p:spPr>
          <a:xfrm rot="5400000" flipH="1">
            <a:off x="10721976" y="60324"/>
            <a:ext cx="2933700" cy="243776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11837233"/>
            <a:ext cx="7957279" cy="931555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Restrict access.</a:t>
            </a:r>
            <a:endParaRPr lang="en-US" sz="32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210186" y="11837232"/>
            <a:ext cx="7957279" cy="931555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Add it to the backend menu.</a:t>
            </a:r>
            <a:endParaRPr lang="en-US" sz="32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6420371" y="11837232"/>
            <a:ext cx="7957279" cy="931555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You’re done.</a:t>
            </a:r>
            <a:endParaRPr lang="en-US" sz="32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7873" t="11205" r="27460" b="5345"/>
          <a:stretch/>
        </p:blipFill>
        <p:spPr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4994" t="14502" r="39495"/>
          <a:stretch/>
        </p:blipFill>
        <p:spPr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54952" t="15984" r="12927" b="669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491" y="0"/>
            <a:ext cx="12194316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9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1445182" y="783533"/>
            <a:ext cx="13714212" cy="12150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9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930028" y="6049102"/>
            <a:ext cx="6557194" cy="1362442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EMAIL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851164" y="7182945"/>
            <a:ext cx="8714922" cy="1116221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support@rsjoomla.com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3851164" y="2169172"/>
            <a:ext cx="8714922" cy="1116221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Thank you for watching.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4930028" y="9096743"/>
            <a:ext cx="6557194" cy="1362442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WEBSITE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3851164" y="10230586"/>
            <a:ext cx="8714922" cy="1116221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www.rsjoomla.com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r="20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5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121946" y="6095463"/>
            <a:ext cx="12476216" cy="6543861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In systems analysis, a </a:t>
            </a: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one-to-many</a:t>
            </a: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relationship is a type of cardinality that refers to the relationship between two entities </a:t>
            </a: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 A </a:t>
            </a: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and B in which an element of A may be linked to many elements of B, but a member of B is linked to only one element of </a:t>
            </a: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A.</a:t>
            </a:r>
          </a:p>
          <a:p>
            <a:pPr algn="l">
              <a:lnSpc>
                <a:spcPct val="150000"/>
              </a:lnSpc>
            </a:pP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l">
              <a:lnSpc>
                <a:spcPct val="150000"/>
              </a:lnSpc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For </a:t>
            </a: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instance, think of A as books, and B as pages. A book can have many pages, but a page can only be in one book.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25696" y="750544"/>
            <a:ext cx="13833303" cy="4870134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598" b="1" dirty="0" smtClean="0">
                <a:latin typeface="Open Sans" charset="0"/>
                <a:ea typeface="Open Sans" charset="0"/>
                <a:cs typeface="Open Sans" charset="0"/>
              </a:rPr>
              <a:t>THE SUBMISSIONS DATABASE RELATIONSHIP</a:t>
            </a:r>
            <a:endParaRPr lang="en-US" sz="9598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64704" y="1787"/>
            <a:ext cx="8212947" cy="13712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r="27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48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907163" y="8373185"/>
            <a:ext cx="0" cy="300391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250229" y="8373185"/>
            <a:ext cx="0" cy="306494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43932" y="8434213"/>
            <a:ext cx="0" cy="300391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203231" y="8434213"/>
            <a:ext cx="0" cy="300391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71516" y="8434213"/>
            <a:ext cx="0" cy="300391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30815" y="8434213"/>
            <a:ext cx="0" cy="300391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185685" y="7330108"/>
            <a:ext cx="8719" cy="100576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07163" y="10839273"/>
            <a:ext cx="1834306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07163" y="8360427"/>
            <a:ext cx="1834306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6206724" y="9843810"/>
            <a:ext cx="2676851" cy="20116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64692" y="9843810"/>
            <a:ext cx="2676851" cy="20116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867231" y="9843810"/>
            <a:ext cx="2676851" cy="20116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46218" y="9843810"/>
            <a:ext cx="2676851" cy="201168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85710" y="9843810"/>
            <a:ext cx="2676851" cy="2011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25201" y="9843810"/>
            <a:ext cx="2676851" cy="201168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38469" y="5667562"/>
            <a:ext cx="6311870" cy="1662546"/>
          </a:xfrm>
          <a:prstGeom prst="rect">
            <a:avLst/>
          </a:prstGeom>
          <a:solidFill>
            <a:schemeClr val="accent1"/>
          </a:solidFill>
          <a:ln w="38100" cmpd="sng"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90074" y="6072015"/>
            <a:ext cx="5969533" cy="715544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SUBMISSION</a:t>
            </a:r>
            <a:endParaRPr lang="en-US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56406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Full</a:t>
            </a:r>
            <a:b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Name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20197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Email Address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79496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Date of Birth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743905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Image Upload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434718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About Yourself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121039" y="10335820"/>
            <a:ext cx="2301514" cy="1003315"/>
          </a:xfrm>
          <a:prstGeom prst="rect">
            <a:avLst/>
          </a:prstGeom>
          <a:ln>
            <a:noFill/>
          </a:ln>
        </p:spPr>
        <p:txBody>
          <a:bodyPr wrap="square" lIns="91440" tIns="91422" rIns="182843" bIns="91422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Past Experience</a:t>
            </a:r>
            <a:endParaRPr lang="en-US" sz="28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3712211" y="778471"/>
            <a:ext cx="16953230" cy="1824107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0" b="1" dirty="0" smtClean="0">
                <a:latin typeface="Open Sans" charset="0"/>
                <a:ea typeface="Open Sans" charset="0"/>
                <a:cs typeface="Open Sans" charset="0"/>
              </a:rPr>
              <a:t>WHAT’S IN A SUBMISSION</a:t>
            </a:r>
            <a:endParaRPr lang="en-US" sz="9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5967731" y="2559438"/>
            <a:ext cx="12442190" cy="2093412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300"/>
              </a:lnSpc>
            </a:pPr>
            <a:r>
              <a:rPr lang="en-US" sz="3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Two tables are used to store submission data. There’s a parent submission table and the values from the submission all linked to this particular submission ID.</a:t>
            </a:r>
            <a:endParaRPr lang="en-US" sz="32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2"/>
          <p:cNvSpPr txBox="1">
            <a:spLocks/>
          </p:cNvSpPr>
          <p:nvPr/>
        </p:nvSpPr>
        <p:spPr>
          <a:xfrm>
            <a:off x="1673225" y="3322118"/>
            <a:ext cx="9663545" cy="880274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SUBMISSION</a:t>
            </a:r>
          </a:p>
          <a:p>
            <a:pPr algn="l">
              <a:lnSpc>
                <a:spcPct val="150000"/>
              </a:lnSpc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Composed of static data: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 ID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Form ID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Date Submitted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User IP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User ID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Language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 Hash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 Confirmation</a:t>
            </a: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100247" y="3322118"/>
            <a:ext cx="9663545" cy="545490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SUBMISSION VALUES</a:t>
            </a:r>
          </a:p>
          <a:p>
            <a:pPr algn="l">
              <a:lnSpc>
                <a:spcPct val="150000"/>
              </a:lnSpc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Multiple rows that consist of: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Submission ID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Form ID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Field Name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Field Value</a:t>
            </a: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59120" y="714495"/>
            <a:ext cx="15259411" cy="167021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b="1" dirty="0" smtClean="0">
                <a:latin typeface="Open Sans" charset="0"/>
                <a:ea typeface="Open Sans" charset="0"/>
                <a:cs typeface="Open Sans" charset="0"/>
              </a:rPr>
              <a:t>TABLE STRUCTURE</a:t>
            </a:r>
            <a:endParaRPr lang="en-US" sz="8000" b="1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10477500" y="1066345"/>
            <a:ext cx="13582650" cy="167021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b="1" dirty="0" smtClean="0">
                <a:latin typeface="Open Sans" charset="0"/>
                <a:ea typeface="Open Sans" charset="0"/>
                <a:cs typeface="Open Sans" charset="0"/>
              </a:rPr>
              <a:t>RSFORM! PRO VARIABLES</a:t>
            </a:r>
            <a:endParaRPr lang="en-US" sz="8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Freeform 65"/>
          <p:cNvSpPr>
            <a:spLocks noChangeArrowheads="1"/>
          </p:cNvSpPr>
          <p:nvPr/>
        </p:nvSpPr>
        <p:spPr bwMode="auto">
          <a:xfrm>
            <a:off x="10984703" y="7159342"/>
            <a:ext cx="921313" cy="912622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937080" y="6845740"/>
            <a:ext cx="11058388" cy="193586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$_FILES[‘form’][‘</a:t>
            </a:r>
            <a:r>
              <a:rPr lang="en-US" sz="3199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tmp_name</a:t>
            </a: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’][‘name-of-field-here’]</a:t>
            </a:r>
          </a:p>
          <a:p>
            <a:pPr algn="l">
              <a:lnSpc>
                <a:spcPct val="150000"/>
              </a:lnSpc>
            </a:pP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Again with the funky structure.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1985762" y="9004409"/>
            <a:ext cx="11009705" cy="1916056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$_POST[‘form’][‘name-of-field-here’][0]</a:t>
            </a: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This is a single option dropdown’s value. Yes, funky.</a:t>
            </a: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1930946" y="4687071"/>
            <a:ext cx="11064522" cy="2014544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$invalid</a:t>
            </a:r>
          </a:p>
          <a:p>
            <a:pPr algn="l">
              <a:lnSpc>
                <a:spcPct val="150000"/>
              </a:lnSpc>
            </a:pP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No sense in processing an incomplete form</a:t>
            </a:r>
            <a:r>
              <a:rPr lang="en-US" sz="3199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1985763" y="11163078"/>
            <a:ext cx="8525422" cy="109890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sz="3199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8552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r="26071"/>
          <a:stretch>
            <a:fillRect/>
          </a:stretch>
        </p:blipFill>
        <p:spPr/>
      </p:pic>
      <p:sp>
        <p:nvSpPr>
          <p:cNvPr id="20" name="Freeform 102"/>
          <p:cNvSpPr>
            <a:spLocks noChangeArrowheads="1"/>
          </p:cNvSpPr>
          <p:nvPr/>
        </p:nvSpPr>
        <p:spPr bwMode="auto">
          <a:xfrm>
            <a:off x="10940439" y="4947390"/>
            <a:ext cx="1080659" cy="97346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1" name="Freeform 29"/>
          <p:cNvSpPr>
            <a:spLocks noChangeArrowheads="1"/>
          </p:cNvSpPr>
          <p:nvPr/>
        </p:nvSpPr>
        <p:spPr bwMode="auto">
          <a:xfrm>
            <a:off x="10984703" y="9317444"/>
            <a:ext cx="973463" cy="1005331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09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12543525" y="1066345"/>
            <a:ext cx="9190746" cy="167021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b="1" dirty="0">
                <a:latin typeface="Open Sans" charset="0"/>
                <a:ea typeface="Open Sans" charset="0"/>
                <a:cs typeface="Open Sans" charset="0"/>
              </a:rPr>
              <a:t>PHP FUNCTIONS</a:t>
            </a:r>
          </a:p>
        </p:txBody>
      </p:sp>
      <p:sp>
        <p:nvSpPr>
          <p:cNvPr id="16" name="Freeform 65"/>
          <p:cNvSpPr>
            <a:spLocks noChangeArrowheads="1"/>
          </p:cNvSpPr>
          <p:nvPr/>
        </p:nvSpPr>
        <p:spPr bwMode="auto">
          <a:xfrm>
            <a:off x="10984703" y="7159342"/>
            <a:ext cx="921313" cy="912622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7" name="Freeform 67"/>
          <p:cNvSpPr>
            <a:spLocks noChangeArrowheads="1"/>
          </p:cNvSpPr>
          <p:nvPr/>
        </p:nvSpPr>
        <p:spPr bwMode="auto">
          <a:xfrm>
            <a:off x="10940439" y="4759685"/>
            <a:ext cx="996641" cy="1158884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849100" y="6845740"/>
            <a:ext cx="11410950" cy="2014544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fgetcsv</a:t>
            </a: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(resource $handle)</a:t>
            </a:r>
          </a:p>
          <a:p>
            <a:pPr algn="l">
              <a:lnSpc>
                <a:spcPct val="150000"/>
              </a:lnSpc>
            </a:pP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Reads a line from the CSV file and returns it as an array.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1849100" y="4687071"/>
            <a:ext cx="10784417" cy="2014544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199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fopen</a:t>
            </a:r>
            <a:r>
              <a:rPr lang="en-US" sz="3199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(string $filename, string $mode)</a:t>
            </a:r>
          </a:p>
          <a:p>
            <a:pPr algn="l">
              <a:lnSpc>
                <a:spcPct val="150000"/>
              </a:lnSpc>
            </a:pPr>
            <a:r>
              <a:rPr lang="en-US" sz="3199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Opens a file (in our case, for reading).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8552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r="27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4559120" y="1130595"/>
            <a:ext cx="15259411" cy="167021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b="1" dirty="0" smtClean="0">
                <a:latin typeface="Open Sans" charset="0"/>
                <a:ea typeface="Open Sans" charset="0"/>
                <a:cs typeface="Open Sans" charset="0"/>
              </a:rPr>
              <a:t>THE PROCESS</a:t>
            </a:r>
            <a:endParaRPr lang="en-US" sz="8000" b="1" dirty="0"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60111" y="2999539"/>
            <a:ext cx="1753733" cy="1716322"/>
            <a:chOff x="4373768" y="7135022"/>
            <a:chExt cx="1753733" cy="1716322"/>
          </a:xfrm>
        </p:grpSpPr>
        <p:sp>
          <p:nvSpPr>
            <p:cNvPr id="5" name="Oval 4"/>
            <p:cNvSpPr/>
            <p:nvPr/>
          </p:nvSpPr>
          <p:spPr>
            <a:xfrm>
              <a:off x="4379599" y="7135022"/>
              <a:ext cx="1716325" cy="17163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4373768" y="7165971"/>
              <a:ext cx="1753733" cy="1670219"/>
            </a:xfrm>
            <a:prstGeom prst="rect">
              <a:avLst/>
            </a:prstGeom>
          </p:spPr>
          <p:txBody>
            <a:bodyPr vert="horz" wrap="square" lIns="434867" tIns="217433" rIns="434867" bIns="21743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80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1</a:t>
              </a:r>
              <a:endParaRPr lang="en-US" sz="8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60111" y="5227320"/>
            <a:ext cx="1753733" cy="1716322"/>
            <a:chOff x="4373768" y="7135022"/>
            <a:chExt cx="1753733" cy="1716322"/>
          </a:xfrm>
        </p:grpSpPr>
        <p:sp>
          <p:nvSpPr>
            <p:cNvPr id="9" name="Oval 8"/>
            <p:cNvSpPr/>
            <p:nvPr/>
          </p:nvSpPr>
          <p:spPr>
            <a:xfrm>
              <a:off x="4379599" y="7135022"/>
              <a:ext cx="1716325" cy="17163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4373768" y="7165971"/>
              <a:ext cx="1753733" cy="1670219"/>
            </a:xfrm>
            <a:prstGeom prst="rect">
              <a:avLst/>
            </a:prstGeom>
          </p:spPr>
          <p:txBody>
            <a:bodyPr vert="horz" wrap="square" lIns="434867" tIns="217433" rIns="434867" bIns="21743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8000" b="1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2</a:t>
              </a:r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6079601" y="3153599"/>
            <a:ext cx="14430261" cy="1547108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Upload a standard CSV file. We can export one from one of our forms’ submissions.</a:t>
            </a:r>
            <a:endParaRPr lang="en-US" sz="36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79604" y="5381380"/>
            <a:ext cx="14430261" cy="1547108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We’ll need to open it – the first line will be the header. Based on this header we’ll know which fields we’ll need to populate.</a:t>
            </a:r>
            <a:endParaRPr lang="en-US" sz="36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60111" y="7455101"/>
            <a:ext cx="1753733" cy="1716322"/>
            <a:chOff x="4373768" y="7135022"/>
            <a:chExt cx="1753733" cy="1716322"/>
          </a:xfrm>
        </p:grpSpPr>
        <p:sp>
          <p:nvSpPr>
            <p:cNvPr id="16" name="Oval 15"/>
            <p:cNvSpPr/>
            <p:nvPr/>
          </p:nvSpPr>
          <p:spPr>
            <a:xfrm>
              <a:off x="4379599" y="7135022"/>
              <a:ext cx="1716325" cy="17163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4373768" y="7165971"/>
              <a:ext cx="1753733" cy="1670219"/>
            </a:xfrm>
            <a:prstGeom prst="rect">
              <a:avLst/>
            </a:prstGeom>
          </p:spPr>
          <p:txBody>
            <a:bodyPr vert="horz" wrap="square" lIns="434867" tIns="217433" rIns="434867" bIns="21743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80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3</a:t>
              </a:r>
              <a:endParaRPr lang="en-US" sz="8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>
          <a:xfrm>
            <a:off x="6079603" y="7486050"/>
            <a:ext cx="14430261" cy="1547108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Map the static submission data to the main submissions table. This is only one entry.</a:t>
            </a:r>
            <a:endParaRPr lang="en-US" sz="36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71773" y="9685650"/>
            <a:ext cx="1753733" cy="1716322"/>
            <a:chOff x="4373768" y="7135022"/>
            <a:chExt cx="1753733" cy="1716322"/>
          </a:xfrm>
        </p:grpSpPr>
        <p:sp>
          <p:nvSpPr>
            <p:cNvPr id="20" name="Oval 19"/>
            <p:cNvSpPr/>
            <p:nvPr/>
          </p:nvSpPr>
          <p:spPr>
            <a:xfrm>
              <a:off x="4379599" y="7135022"/>
              <a:ext cx="1716325" cy="17163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4373768" y="7165971"/>
              <a:ext cx="1753733" cy="1670219"/>
            </a:xfrm>
            <a:prstGeom prst="rect">
              <a:avLst/>
            </a:prstGeom>
          </p:spPr>
          <p:txBody>
            <a:bodyPr vert="horz" wrap="square" lIns="434867" tIns="217433" rIns="434867" bIns="21743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8000" b="1" dirty="0" smtClean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4</a:t>
              </a:r>
              <a:endParaRPr lang="en-US" sz="8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6079604" y="9854864"/>
            <a:ext cx="14430261" cy="1547108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Map the field values to the submission values table. These will be multiple entries, one for each field.</a:t>
            </a:r>
            <a:endParaRPr lang="en-US" sz="3600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4559120" y="778471"/>
            <a:ext cx="15259411" cy="1824107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SETTING UP THE FORM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31221" y="9715014"/>
            <a:ext cx="10257609" cy="1270109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Let’s add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an Upload field. We’ll set it to accept only CSV extensions.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3143177" y="9715013"/>
            <a:ext cx="10257610" cy="1685608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I’ve also added a dropdown where I can select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which form I’m adding submissions to. We’ll analyze the code on the next slide.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664" t="11392" r="30998" b="44705"/>
          <a:stretch/>
        </p:blipFill>
        <p:spPr>
          <a:xfrm>
            <a:off x="431221" y="3364650"/>
            <a:ext cx="10257609" cy="5588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8823" t="12312" r="54128" b="51819"/>
          <a:stretch/>
        </p:blipFill>
        <p:spPr>
          <a:xfrm>
            <a:off x="13143176" y="3364650"/>
            <a:ext cx="10257610" cy="558829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71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4617048" y="-6407804"/>
            <a:ext cx="3351012" cy="161701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4" name="Rectangle 3"/>
          <p:cNvSpPr/>
          <p:nvPr/>
        </p:nvSpPr>
        <p:spPr>
          <a:xfrm>
            <a:off x="-5491" y="1787"/>
            <a:ext cx="8212947" cy="13712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6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230581" y="719234"/>
            <a:ext cx="14831614" cy="1916120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598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Retrieving forms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82000" y="3473651"/>
            <a:ext cx="15830550" cy="1024056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//&lt;code&gt;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= 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JFactory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::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getDbo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();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$query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=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getQuery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true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-&gt;select(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qn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2700" dirty="0" err="1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FormId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))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-&gt;select(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qn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2700" dirty="0" err="1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FormTitle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))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-&gt;from(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qn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'#__</a:t>
            </a:r>
            <a:r>
              <a:rPr lang="en-US" sz="2700" dirty="0" err="1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rsform_forms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));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$options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=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array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();</a:t>
            </a:r>
          </a:p>
          <a:p>
            <a:pPr algn="l">
              <a:lnSpc>
                <a:spcPts val="4300"/>
              </a:lnSpc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$results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=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db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setQuery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$query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loadObjectList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())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{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foreach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(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$results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as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$result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	{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		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$options[]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=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$result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FormId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. </a:t>
            </a:r>
            <a:r>
              <a:rPr lang="en-US" sz="2700" dirty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'|'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.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$result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-&gt;</a:t>
            </a:r>
            <a:r>
              <a:rPr lang="en-US" sz="2700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FormTitle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	}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}</a:t>
            </a:r>
          </a:p>
          <a:p>
            <a:pPr algn="l">
              <a:lnSpc>
                <a:spcPts val="4300"/>
              </a:lnSpc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return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$options</a:t>
            </a:r>
            <a:r>
              <a:rPr lang="en-US" sz="27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;</a:t>
            </a:r>
          </a:p>
          <a:p>
            <a:pPr algn="l">
              <a:lnSpc>
                <a:spcPts val="4300"/>
              </a:lnSpc>
            </a:pP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//&lt;/code&gt;</a:t>
            </a:r>
            <a:endParaRPr lang="en-US" sz="2700" dirty="0" smtClean="0">
              <a:solidFill>
                <a:schemeClr val="accent5">
                  <a:lumMod val="75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3020" t="6864" r="58301" b="792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imple SF 2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6F8AE4"/>
      </a:accent1>
      <a:accent2>
        <a:srgbClr val="6874BF"/>
      </a:accent2>
      <a:accent3>
        <a:srgbClr val="69C2C9"/>
      </a:accent3>
      <a:accent4>
        <a:srgbClr val="63B3D3"/>
      </a:accent4>
      <a:accent5>
        <a:srgbClr val="91CE55"/>
      </a:accent5>
      <a:accent6>
        <a:srgbClr val="A9D3D6"/>
      </a:accent6>
      <a:hlink>
        <a:srgbClr val="69C2C9"/>
      </a:hlink>
      <a:folHlink>
        <a:srgbClr val="6874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28377</TotalTime>
  <Words>476</Words>
  <Application>Microsoft Office PowerPoint</Application>
  <PresentationFormat>Custom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Octavian</cp:lastModifiedBy>
  <cp:revision>241</cp:revision>
  <dcterms:created xsi:type="dcterms:W3CDTF">2017-07-13T22:38:40Z</dcterms:created>
  <dcterms:modified xsi:type="dcterms:W3CDTF">2018-10-25T10:28:47Z</dcterms:modified>
  <cp:category/>
</cp:coreProperties>
</file>